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3274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302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2504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3274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302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3274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9302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72504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3274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9302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3274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9302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72504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3274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59302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3274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930280" y="437256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72504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3274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5930280" y="4613040"/>
            <a:ext cx="247824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460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200" y="461304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504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200" y="4372560"/>
            <a:ext cx="375588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725040" y="4613040"/>
            <a:ext cx="7697160" cy="219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65F1F9-BB7B-434E-84F4-8F8675C504B9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45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730080" y="1318680"/>
            <a:ext cx="3300480" cy="138132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721080" y="2781720"/>
            <a:ext cx="3300480" cy="1597320"/>
          </a:xfrm>
          <a:prstGeom prst="rect">
            <a:avLst/>
          </a:prstGeom>
        </p:spPr>
        <p:txBody>
          <a:bodyPr tIns="91440" bIns="91440">
            <a:normAutofit fontScale="1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B8AC8D-C991-4D21-904C-3EFA3C078108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88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PlaceHolder 5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</p:spPr>
        <p:txBody>
          <a:bodyPr tIns="91440" bIns="91440">
            <a:normAutofit fontScale="91000"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9228E7F-2415-47C1-96DB-C5194A95D7BE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7160" cy="460080"/>
          </a:xfrm>
          <a:prstGeom prst="rect">
            <a:avLst/>
          </a:prstGeom>
        </p:spPr>
        <p:txBody>
          <a:bodyPr tIns="91440" bIns="91440" anchor="ctr">
            <a:normAutofit fontScale="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C076066-F8E2-4FC7-9FEA-3023FC2B405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docs.opencv.org/master/de/da9/tutorial_template_matching.html" TargetMode="External"/><Relationship Id="rId6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docs.opencv.org/3.4/db/d28/tutorial_cascade_classifier.html" TargetMode="External"/><Relationship Id="rId5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21.png"/><Relationship Id="rId3" Type="http://schemas.openxmlformats.org/officeDocument/2006/relationships/hyperlink" Target="https://pystyle.info/opencv-background-substraction/" TargetMode="External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23.png"/><Relationship Id="rId3" Type="http://schemas.openxmlformats.org/officeDocument/2006/relationships/hyperlink" Target="https://docs.opencv.org/3.4/da/d9d/tutorial_dnn_yolo.html" TargetMode="External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oreilly.co.jp/books/9784873119410/" TargetMode="External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oreilly.co.jp/books/9784873119410/" TargetMode="External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arxiv.org/pdf/1506.02640.pdf" TargetMode="External"/><Relationship Id="rId2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hyperlink" Target="https://opensource.org/licenses/BSD-3-Clause" TargetMode="External"/><Relationship Id="rId3" Type="http://schemas.openxmlformats.org/officeDocument/2006/relationships/hyperlink" Target="https://licenses.opensource.jp/BSD-3-Clause/BSD-3-Clause.html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ocs.opencv.org/master/d1/dfb/intro.html" TargetMode="External"/><Relationship Id="rId6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6.png"/><Relationship Id="rId3" Type="http://schemas.openxmlformats.org/officeDocument/2006/relationships/hyperlink" Target="https://docs.opencv.org/3.4/dc/dd3/tutorial_gausian_median_blur_bilateral_filter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9.png"/><Relationship Id="rId3" Type="http://schemas.openxmlformats.org/officeDocument/2006/relationships/hyperlink" Target="https://docs.opencv.org/3.4/db/df6/tutorial_erosion_dilatation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3.png"/><Relationship Id="rId3" Type="http://schemas.openxmlformats.org/officeDocument/2006/relationships/hyperlink" Target="https://pystyle.info/opencv-change-contrast-and-brightness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074480" y="1596600"/>
            <a:ext cx="3517560" cy="1186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1a1a1a"/>
                </a:solidFill>
                <a:latin typeface="Raleway"/>
                <a:ea typeface="Raleway"/>
              </a:rPr>
              <a:t>ICT</a:t>
            </a:r>
            <a:r>
              <a:rPr b="1" lang="ja" sz="4000" spc="-1" strike="noStrike">
                <a:solidFill>
                  <a:srgbClr val="1a1a1a"/>
                </a:solidFill>
                <a:latin typeface="Raleway"/>
                <a:ea typeface="Raleway"/>
              </a:rPr>
              <a:t>同好会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726880" y="4146120"/>
            <a:ext cx="3048120" cy="50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2021.8.3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三尾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0" name="Google Shape;88;p13" descr=""/>
          <p:cNvPicPr/>
          <p:nvPr/>
        </p:nvPicPr>
        <p:blipFill>
          <a:blip r:embed="rId1"/>
          <a:stretch/>
        </p:blipFill>
        <p:spPr>
          <a:xfrm>
            <a:off x="0" y="0"/>
            <a:ext cx="34178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＜テンプレートマッチング＞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A780F0-06AC-4482-9EF3-E90E304494A5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Google Shape;182;p22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183;p22" descr=""/>
          <p:cNvPicPr/>
          <p:nvPr/>
        </p:nvPicPr>
        <p:blipFill>
          <a:blip r:embed="rId3"/>
          <a:stretch/>
        </p:blipFill>
        <p:spPr>
          <a:xfrm>
            <a:off x="99000" y="2143080"/>
            <a:ext cx="5239800" cy="1820520"/>
          </a:xfrm>
          <a:prstGeom prst="rect">
            <a:avLst/>
          </a:prstGeom>
          <a:ln>
            <a:noFill/>
          </a:ln>
        </p:spPr>
      </p:pic>
      <p:pic>
        <p:nvPicPr>
          <p:cNvPr id="230" name="Google Shape;184;p22" descr=""/>
          <p:cNvPicPr/>
          <p:nvPr/>
        </p:nvPicPr>
        <p:blipFill>
          <a:blip r:embed="rId4"/>
          <a:stretch/>
        </p:blipFill>
        <p:spPr>
          <a:xfrm>
            <a:off x="6408720" y="2970000"/>
            <a:ext cx="2059200" cy="1709280"/>
          </a:xfrm>
          <a:prstGeom prst="rect">
            <a:avLst/>
          </a:prstGeom>
          <a:ln>
            <a:noFill/>
          </a:ln>
        </p:spPr>
      </p:pic>
      <p:sp>
        <p:nvSpPr>
          <p:cNvPr id="231" name="CustomShape 5"/>
          <p:cNvSpPr/>
          <p:nvPr/>
        </p:nvSpPr>
        <p:spPr>
          <a:xfrm>
            <a:off x="281160" y="4519080"/>
            <a:ext cx="5955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https://docs.opencv.org/master/de/da9/tutorial_template_matching.html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3832200" y="2130840"/>
            <a:ext cx="241920" cy="21816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7"/>
          <p:cNvSpPr/>
          <p:nvPr/>
        </p:nvSpPr>
        <p:spPr>
          <a:xfrm rot="921000">
            <a:off x="3905640" y="1794600"/>
            <a:ext cx="3722400" cy="8265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＜顔の検出＞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1F1ADA-308F-411B-97C8-06C26824513F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Google Shape;196;p23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197;p23" descr=""/>
          <p:cNvPicPr/>
          <p:nvPr/>
        </p:nvPicPr>
        <p:blipFill>
          <a:blip r:embed="rId3"/>
          <a:stretch/>
        </p:blipFill>
        <p:spPr>
          <a:xfrm>
            <a:off x="2355480" y="1845720"/>
            <a:ext cx="3381120" cy="267516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282240" y="4521600"/>
            <a:ext cx="6165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https://docs.opencv.org/3.4/db/d28/tutorial_cascade_classifier.html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＜背景差分からの物体検出＞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E268EA2-0E3B-4715-B162-36AEBDE82BE0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Google Shape;207;p24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246" name="CustomShape 5"/>
          <p:cNvSpPr/>
          <p:nvPr/>
        </p:nvSpPr>
        <p:spPr>
          <a:xfrm>
            <a:off x="282240" y="4521600"/>
            <a:ext cx="6165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https://pystyle.info/opencv-background-substraction/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7" name="Google Shape;209;p24" descr=""/>
          <p:cNvPicPr/>
          <p:nvPr/>
        </p:nvPicPr>
        <p:blipFill>
          <a:blip r:embed="rId4"/>
          <a:stretch/>
        </p:blipFill>
        <p:spPr>
          <a:xfrm>
            <a:off x="1988640" y="1787400"/>
            <a:ext cx="3819960" cy="273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＜物体検出＞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E06E24-FC07-4CEF-8DC5-56E9AA50C39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13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oogle Shape;218;p25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253" name="CustomShape 5"/>
          <p:cNvSpPr/>
          <p:nvPr/>
        </p:nvSpPr>
        <p:spPr>
          <a:xfrm>
            <a:off x="281160" y="4519080"/>
            <a:ext cx="5955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https://docs.opencv.org/3.4/da/d9d/tutorial_dnn_yolo.html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4" name="Google Shape;220;p25" descr=""/>
          <p:cNvPicPr/>
          <p:nvPr/>
        </p:nvPicPr>
        <p:blipFill>
          <a:blip r:embed="rId4"/>
          <a:stretch/>
        </p:blipFill>
        <p:spPr>
          <a:xfrm>
            <a:off x="2101320" y="1709280"/>
            <a:ext cx="3558600" cy="285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インストールコマンド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コピペ推奨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　参考資料：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Raspberry Pi クックブック(3版)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レシピ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8.1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3.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2344A6-D046-40AF-80FE-FB037C96380B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14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575640" y="1274400"/>
            <a:ext cx="8037720" cy="3087000"/>
          </a:xfrm>
          <a:prstGeom prst="bevel">
            <a:avLst>
              <a:gd name="adj" fmla="val 2526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関連ライブラリのインストール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(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インストール先は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raspberry pi)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update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libhdf5-dev libhdf5-serial-dev libhdf5-103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libqtgui4 libqtwebkit4 libqt4-test python3-pyqt5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パッケージ管理ソフト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pip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のインストール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wget https://bootstrap.pypa.io/get-pip.py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python3 get-pip.py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libatlas-base-dev libjasper-dev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OpenCV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のインストール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pip install opencv-contrib-python==4.1.0.25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pip install imutils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インストールの確認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　参考資料：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Raspberry Pi クックブック(3版)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レシピ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8.1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3.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D1EE211-B4FC-4AD6-9EE8-4A105B05BED1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575640" y="1274400"/>
            <a:ext cx="8037720" cy="3087000"/>
          </a:xfrm>
          <a:prstGeom prst="bevel">
            <a:avLst>
              <a:gd name="adj" fmla="val 2526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ターミナル上で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Python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実行環境へ移行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python3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OpenCV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が読み込めるかどうかの確認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 import cv2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　→　これを打ったあと、エラーが出ずに【</a:t>
            </a: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</a:t>
            </a:r>
            <a:r>
              <a:rPr b="0" lang="ja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　　】という出力になっていれば成功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 exit()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＜本日行ったこと＞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の学習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今回は少し退屈な部分でした。ただ、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で簡単に【人の顔を検出するアプリ】を作れたり、物体検出を楽に行うことができます。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今後、おもしろい応用ができるようになるはずです。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4.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DD399C4-6CAC-4B10-BC38-BBB8336559FB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16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＜次回の実施事項＞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・人の顔を検出するプログラム作成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・物体検出プログラム作成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次回はカメラを使って少し遊んでみましょう。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少しずつ難しくなりますが、実力も身についていっています。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4.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E8740B-87DD-4447-AA7F-E7504C22C044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＜ちょっとやってみたいこと＞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ちなみに私は、平滑化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,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膨張収縮等は使っており、顔検出は作ったことあります。調べていたやってみたいと思ったのは、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YOLOによる物体検出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、背景差分での物体検出、テンプレートマッチングですね。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みなさんが興味あるものを、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teams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等で投稿して共有していただけますとうれしいです。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雑談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3732C5-48DE-41BA-81B1-780668F5D78A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62;p31" descr="砂漠で手に羽を持つ、白いタンクトップとショートパンツ姿の若い女性"/>
          <p:cNvPicPr/>
          <p:nvPr/>
        </p:nvPicPr>
        <p:blipFill>
          <a:blip r:embed="rId1"/>
          <a:srcRect l="848" t="33612" r="24103" b="306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3" name="TextShape 1"/>
          <p:cNvSpPr txBox="1"/>
          <p:nvPr/>
        </p:nvSpPr>
        <p:spPr>
          <a:xfrm>
            <a:off x="4054320" y="0"/>
            <a:ext cx="5089320" cy="97452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ご清聴ありがとうございました。　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4392D43-77C0-4CA3-8761-C68BD16F3D27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28400" y="1634040"/>
            <a:ext cx="4046760" cy="24940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42516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前回の復習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 marL="457200" indent="-42516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en-US" sz="31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 marL="457200" indent="-42516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en-US" sz="3100" spc="-1" strike="noStrike">
                <a:solidFill>
                  <a:srgbClr val="595959"/>
                </a:solidFill>
                <a:latin typeface="Lato"/>
                <a:ea typeface="Lato"/>
              </a:rPr>
              <a:t>OpenCV install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 marL="457200" indent="-42516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94;p14" descr="カリフォルニアのスケートパークでジャンプする男性"/>
          <p:cNvPicPr/>
          <p:nvPr/>
        </p:nvPicPr>
        <p:blipFill>
          <a:blip r:embed="rId1"/>
          <a:srcRect l="0" t="0" r="41123" b="0"/>
          <a:stretch/>
        </p:blipFill>
        <p:spPr>
          <a:xfrm>
            <a:off x="4572000" y="0"/>
            <a:ext cx="4571640" cy="514332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0" y="0"/>
            <a:ext cx="4571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Agenda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ACB222-27F6-4F01-9E87-DDC3B216C2F2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＜前回の実施事項＞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Python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に関する基礎学習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今回から進める画像関係の話では、特にリスト形式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正確に言えば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numpy.array)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をよく使います。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1.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前回の復習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0B4D3BE-B610-41D2-9329-7ADC674998C7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3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2-1. 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とは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835390-FF17-4C5D-ADEB-B9E8914256C4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4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112;p16" descr=""/>
          <p:cNvPicPr/>
          <p:nvPr/>
        </p:nvPicPr>
        <p:blipFill>
          <a:blip r:embed="rId1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2-1. 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とは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オープンソースの機械学習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,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コンピュータビジョンのライブ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ラリです。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(OpenCV 2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以降は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C++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で作成されているよう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【特徴】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 Source 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BSD 3-Clause License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ja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和文?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・リアルタイムアプリケーションとして最適化している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・複数の言語で使用可能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(C++, Python, Java)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B6970F-61CE-4D68-8AE9-89B69D3678E9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Google Shape;121;p17" descr=""/>
          <p:cNvPicPr/>
          <p:nvPr/>
        </p:nvPicPr>
        <p:blipFill>
          <a:blip r:embed="rId4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281160" y="4519080"/>
            <a:ext cx="7578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https://docs.opencv.org/master/d1/dfb/intro.html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・入門的なところでよく扱われるのが、顔検出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・ぼかし処理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・検出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線、円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・動画編集等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 ex. mpg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の拡張子変更等 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・物体検出　　　等々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9E858C-29D2-4FE4-9D0E-3066F01C9852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6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Google Shape;131;p18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＜平滑化＞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2C19A4-4AF3-481D-B41E-0D254F632AA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7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Google Shape;140;p19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281160" y="4519080"/>
            <a:ext cx="7578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https://docs.opencv.org/3.4/dc/dd3/tutorial_gausian_median_blur_bilateral_filter.html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0" name="Google Shape;142;p19" descr=""/>
          <p:cNvPicPr/>
          <p:nvPr/>
        </p:nvPicPr>
        <p:blipFill>
          <a:blip r:embed="rId4"/>
          <a:stretch/>
        </p:blipFill>
        <p:spPr>
          <a:xfrm>
            <a:off x="4485240" y="1722600"/>
            <a:ext cx="2590560" cy="2745720"/>
          </a:xfrm>
          <a:prstGeom prst="rect">
            <a:avLst/>
          </a:prstGeom>
          <a:ln>
            <a:noFill/>
          </a:ln>
        </p:spPr>
      </p:pic>
      <p:pic>
        <p:nvPicPr>
          <p:cNvPr id="201" name="Google Shape;143;p19" descr=""/>
          <p:cNvPicPr/>
          <p:nvPr/>
        </p:nvPicPr>
        <p:blipFill>
          <a:blip r:embed="rId5"/>
          <a:stretch/>
        </p:blipFill>
        <p:spPr>
          <a:xfrm>
            <a:off x="975240" y="1838160"/>
            <a:ext cx="2590560" cy="2590560"/>
          </a:xfrm>
          <a:prstGeom prst="rect">
            <a:avLst/>
          </a:prstGeom>
          <a:ln>
            <a:noFill/>
          </a:ln>
        </p:spPr>
      </p:pic>
      <p:sp>
        <p:nvSpPr>
          <p:cNvPr id="202" name="CustomShape 6"/>
          <p:cNvSpPr/>
          <p:nvPr/>
        </p:nvSpPr>
        <p:spPr>
          <a:xfrm>
            <a:off x="3652920" y="2833200"/>
            <a:ext cx="735840" cy="741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＜膨張・収縮処理＞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4092B3-0F33-4E32-B31E-665E5CFBDBAB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8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Google Shape;153;p20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208" name="CustomShape 5"/>
          <p:cNvSpPr/>
          <p:nvPr/>
        </p:nvSpPr>
        <p:spPr>
          <a:xfrm>
            <a:off x="281160" y="4519080"/>
            <a:ext cx="5955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https://docs.opencv.org/3.4/db/df6/tutorial_erosion_dilatation.html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9" name="Google Shape;155;p20" descr=""/>
          <p:cNvPicPr/>
          <p:nvPr/>
        </p:nvPicPr>
        <p:blipFill>
          <a:blip r:embed="rId4"/>
          <a:stretch/>
        </p:blipFill>
        <p:spPr>
          <a:xfrm>
            <a:off x="1221120" y="2172960"/>
            <a:ext cx="1066320" cy="142848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156;p20" descr=""/>
          <p:cNvPicPr/>
          <p:nvPr/>
        </p:nvPicPr>
        <p:blipFill>
          <a:blip r:embed="rId5"/>
          <a:stretch/>
        </p:blipFill>
        <p:spPr>
          <a:xfrm>
            <a:off x="3408480" y="2172960"/>
            <a:ext cx="1066320" cy="14284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157;p20" descr=""/>
          <p:cNvPicPr/>
          <p:nvPr/>
        </p:nvPicPr>
        <p:blipFill>
          <a:blip r:embed="rId6"/>
          <a:stretch/>
        </p:blipFill>
        <p:spPr>
          <a:xfrm>
            <a:off x="5701320" y="2172960"/>
            <a:ext cx="1066320" cy="1428480"/>
          </a:xfrm>
          <a:prstGeom prst="rect">
            <a:avLst/>
          </a:prstGeom>
          <a:ln>
            <a:noFill/>
          </a:ln>
        </p:spPr>
      </p:pic>
      <p:sp>
        <p:nvSpPr>
          <p:cNvPr id="212" name="CustomShape 6"/>
          <p:cNvSpPr/>
          <p:nvPr/>
        </p:nvSpPr>
        <p:spPr>
          <a:xfrm>
            <a:off x="976680" y="3707280"/>
            <a:ext cx="1529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オリジナル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5470200" y="3707280"/>
            <a:ext cx="1529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収縮 </a:t>
            </a: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(erosion)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3177360" y="3707280"/>
            <a:ext cx="15292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膨張 </a:t>
            </a: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(dilation)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6009840" y="4058640"/>
            <a:ext cx="2846520" cy="3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Lato"/>
                <a:ea typeface="Lato"/>
              </a:rPr>
              <a:t>※</a:t>
            </a:r>
            <a:r>
              <a:rPr b="0" lang="en-US" sz="1100" spc="-1" strike="noStrike">
                <a:solidFill>
                  <a:srgbClr val="000000"/>
                </a:solidFill>
                <a:latin typeface="Lato"/>
                <a:ea typeface="Lato"/>
              </a:rPr>
              <a:t>erosion</a:t>
            </a:r>
            <a:r>
              <a:rPr b="0" lang="ja" sz="1100" spc="-1" strike="noStrike">
                <a:solidFill>
                  <a:srgbClr val="000000"/>
                </a:solidFill>
                <a:latin typeface="Lato"/>
                <a:ea typeface="Lato"/>
              </a:rPr>
              <a:t>は侵食という意味だそうです。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13560" y="792360"/>
            <a:ext cx="8514720" cy="418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＜コントラスト変更＞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0" y="0"/>
            <a:ext cx="9143640" cy="575280"/>
          </a:xfrm>
          <a:prstGeom prst="rect">
            <a:avLst/>
          </a:prstGeom>
          <a:solidFill>
            <a:srgbClr val="b7b7b7">
              <a:alpha val="49000"/>
            </a:srgbClr>
          </a:solidFill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515393-2E1D-40CB-B85A-43C2E006D636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7501680" y="668880"/>
            <a:ext cx="1354320" cy="153504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Google Shape;170;p21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20240" cy="135036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281160" y="4519080"/>
            <a:ext cx="59551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https://pystyle.info/opencv-change-contrast-and-brightness/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2" name="Google Shape;172;p21" descr=""/>
          <p:cNvPicPr/>
          <p:nvPr/>
        </p:nvPicPr>
        <p:blipFill>
          <a:blip r:embed="rId4"/>
          <a:stretch/>
        </p:blipFill>
        <p:spPr>
          <a:xfrm>
            <a:off x="1563840" y="1786680"/>
            <a:ext cx="3821040" cy="2732040"/>
          </a:xfrm>
          <a:prstGeom prst="rect">
            <a:avLst/>
          </a:prstGeom>
          <a:ln>
            <a:noFill/>
          </a:ln>
        </p:spPr>
      </p:pic>
      <p:pic>
        <p:nvPicPr>
          <p:cNvPr id="223" name="Google Shape;173;p21" descr=""/>
          <p:cNvPicPr/>
          <p:nvPr/>
        </p:nvPicPr>
        <p:blipFill>
          <a:blip r:embed="rId5"/>
          <a:stretch/>
        </p:blipFill>
        <p:spPr>
          <a:xfrm>
            <a:off x="6023880" y="2653560"/>
            <a:ext cx="2077560" cy="164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2021-07-04T21:30:59Z</dcterms:modified>
  <cp:revision>2</cp:revision>
  <dc:subject/>
  <dc:title/>
</cp:coreProperties>
</file>